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72" r:id="rId10"/>
    <p:sldId id="270" r:id="rId11"/>
    <p:sldId id="271" r:id="rId12"/>
  </p:sldIdLst>
  <p:sldSz cx="18288000" cy="10287000"/>
  <p:notesSz cx="6858000" cy="9144000"/>
  <p:embeddedFontLst>
    <p:embeddedFont>
      <p:font typeface="Extenda 60 Giga" panose="020B0003020200000002" pitchFamily="34" charset="0"/>
      <p:regular r:id="rId14"/>
    </p:embeddedFont>
    <p:embeddedFont>
      <p:font typeface="Poppins" pitchFamily="2" charset="77"/>
      <p:regular r:id="rId15"/>
      <p:bold r:id="rId16"/>
      <p:italic r:id="rId17"/>
      <p:boldItalic r:id="rId18"/>
    </p:embeddedFont>
    <p:embeddedFont>
      <p:font typeface="Poppins Bold" pitchFamily="2" charset="77"/>
      <p:regular r:id="rId19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91" autoAdjust="0"/>
    <p:restoredTop sz="94589" autoAdjust="0"/>
  </p:normalViewPr>
  <p:slideViewPr>
    <p:cSldViewPr>
      <p:cViewPr varScale="1">
        <p:scale>
          <a:sx n="80" d="100"/>
          <a:sy n="80" d="100"/>
        </p:scale>
        <p:origin x="110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F3BFC-5EFB-7A4C-9B3A-BF8F2C9624E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45D52-0F3D-B846-A30B-1CBAFA1B4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56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245D52-0F3D-B846-A30B-1CBAFA1B42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60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1.jpe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2394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444" b="-13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4905804" y="1057275"/>
            <a:ext cx="2353496" cy="622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398"/>
              </a:lnSpc>
              <a:spcBef>
                <a:spcPct val="0"/>
              </a:spcBef>
            </a:pPr>
            <a:r>
              <a:rPr lang="en-US" sz="2398" b="1">
                <a:solidFill>
                  <a:srgbClr val="101010"/>
                </a:solidFill>
                <a:latin typeface="Poppins Bold"/>
                <a:ea typeface="Poppins Bold"/>
                <a:cs typeface="Poppins Bold"/>
                <a:sym typeface="Poppins Bold"/>
              </a:rPr>
              <a:t>EME 4684</a:t>
            </a:r>
          </a:p>
          <a:p>
            <a:pPr marL="0" lvl="0" indent="0" algn="r">
              <a:lnSpc>
                <a:spcPts val="2398"/>
              </a:lnSpc>
              <a:spcBef>
                <a:spcPct val="0"/>
              </a:spcBef>
            </a:pPr>
            <a:r>
              <a:rPr lang="en-US" sz="2398" b="1">
                <a:solidFill>
                  <a:srgbClr val="101010"/>
                </a:solidFill>
                <a:latin typeface="Poppins Bold"/>
                <a:ea typeface="Poppins Bold"/>
                <a:cs typeface="Poppins Bold"/>
                <a:sym typeface="Poppins Bold"/>
              </a:rPr>
              <a:t>LDT CAPSTONE</a:t>
            </a:r>
          </a:p>
        </p:txBody>
      </p:sp>
      <p:sp>
        <p:nvSpPr>
          <p:cNvPr id="4" name="Freeform 4"/>
          <p:cNvSpPr/>
          <p:nvPr/>
        </p:nvSpPr>
        <p:spPr>
          <a:xfrm>
            <a:off x="9949191" y="97633"/>
            <a:ext cx="5216306" cy="5306967"/>
          </a:xfrm>
          <a:custGeom>
            <a:avLst/>
            <a:gdLst/>
            <a:ahLst/>
            <a:cxnLst/>
            <a:rect l="l" t="t" r="r" b="b"/>
            <a:pathLst>
              <a:path w="5216306" h="5306967">
                <a:moveTo>
                  <a:pt x="0" y="0"/>
                </a:moveTo>
                <a:lnTo>
                  <a:pt x="5216307" y="0"/>
                </a:lnTo>
                <a:lnTo>
                  <a:pt x="5216307" y="5306967"/>
                </a:lnTo>
                <a:lnTo>
                  <a:pt x="0" y="53069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695962" y="7911440"/>
            <a:ext cx="1426565" cy="1451359"/>
          </a:xfrm>
          <a:custGeom>
            <a:avLst/>
            <a:gdLst/>
            <a:ahLst/>
            <a:cxnLst/>
            <a:rect l="l" t="t" r="r" b="b"/>
            <a:pathLst>
              <a:path w="1426565" h="1451359">
                <a:moveTo>
                  <a:pt x="0" y="0"/>
                </a:moveTo>
                <a:lnTo>
                  <a:pt x="1426565" y="0"/>
                </a:lnTo>
                <a:lnTo>
                  <a:pt x="1426565" y="1451359"/>
                </a:lnTo>
                <a:lnTo>
                  <a:pt x="0" y="14513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685800" y="483149"/>
            <a:ext cx="10553338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rgbClr val="101010"/>
                </a:solidFill>
                <a:latin typeface="+mj-lt"/>
                <a:ea typeface="Extenda 60 Giga"/>
                <a:cs typeface="Extenda 60 Giga"/>
                <a:sym typeface="Extenda 60 Giga"/>
              </a:rPr>
              <a:t>FINAL CAPSTONE PRESENTATION</a:t>
            </a:r>
          </a:p>
          <a:p>
            <a:r>
              <a:rPr lang="en-US" sz="5400" b="1" dirty="0"/>
              <a:t>Medicaid Waiver and iBudget Onboarding for New Employees</a:t>
            </a:r>
          </a:p>
          <a:p>
            <a:pPr marL="0" lvl="0" indent="0" algn="l"/>
            <a:endParaRPr lang="en-US" sz="5400" b="1" dirty="0">
              <a:solidFill>
                <a:srgbClr val="101010"/>
              </a:solidFill>
              <a:latin typeface="+mj-lt"/>
              <a:ea typeface="Extenda 60 Giga"/>
              <a:cs typeface="Extenda 60 Giga"/>
              <a:sym typeface="Extenda 60 Giga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0896344" y="3822066"/>
            <a:ext cx="9181799" cy="9502871"/>
            <a:chOff x="0" y="0"/>
            <a:chExt cx="12242399" cy="12670494"/>
          </a:xfrm>
        </p:grpSpPr>
        <p:sp>
          <p:nvSpPr>
            <p:cNvPr id="8" name="Freeform 8"/>
            <p:cNvSpPr/>
            <p:nvPr/>
          </p:nvSpPr>
          <p:spPr>
            <a:xfrm rot="-857911">
              <a:off x="1147512" y="1065114"/>
              <a:ext cx="9947375" cy="10540265"/>
            </a:xfrm>
            <a:custGeom>
              <a:avLst/>
              <a:gdLst/>
              <a:ahLst/>
              <a:cxnLst/>
              <a:rect l="l" t="t" r="r" b="b"/>
              <a:pathLst>
                <a:path w="9947375" h="10540265">
                  <a:moveTo>
                    <a:pt x="0" y="0"/>
                  </a:moveTo>
                  <a:lnTo>
                    <a:pt x="9947375" y="0"/>
                  </a:lnTo>
                  <a:lnTo>
                    <a:pt x="9947375" y="10540266"/>
                  </a:lnTo>
                  <a:lnTo>
                    <a:pt x="0" y="105402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/>
            <p:nvPr/>
          </p:nvGrpSpPr>
          <p:grpSpPr>
            <a:xfrm rot="-551305">
              <a:off x="2997654" y="2435559"/>
              <a:ext cx="6863186" cy="7720435"/>
              <a:chOff x="0" y="0"/>
              <a:chExt cx="879672" cy="989548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79672" cy="989548"/>
              </a:xfrm>
              <a:custGeom>
                <a:avLst/>
                <a:gdLst/>
                <a:ahLst/>
                <a:cxnLst/>
                <a:rect l="l" t="t" r="r" b="b"/>
                <a:pathLst>
                  <a:path w="879672" h="989548">
                    <a:moveTo>
                      <a:pt x="0" y="0"/>
                    </a:moveTo>
                    <a:lnTo>
                      <a:pt x="879672" y="0"/>
                    </a:lnTo>
                    <a:lnTo>
                      <a:pt x="879672" y="989548"/>
                    </a:lnTo>
                    <a:lnTo>
                      <a:pt x="0" y="989548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12" b="-1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" name="TextBox 11"/>
          <p:cNvSpPr txBox="1"/>
          <p:nvPr/>
        </p:nvSpPr>
        <p:spPr>
          <a:xfrm>
            <a:off x="978551" y="3852791"/>
            <a:ext cx="6211735" cy="3420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endParaRPr lang="en-US" b="1" dirty="0"/>
          </a:p>
          <a:p>
            <a:endParaRPr lang="en-US" dirty="0"/>
          </a:p>
          <a:p>
            <a:r>
              <a:rPr lang="en-US" sz="4000" dirty="0"/>
              <a:t>Waqas Saleem</a:t>
            </a:r>
            <a:br>
              <a:rPr lang="en-US" sz="4000" dirty="0"/>
            </a:br>
            <a:r>
              <a:rPr lang="en-US" sz="4000" dirty="0"/>
              <a:t>EME 4684 – LDT Capstone</a:t>
            </a:r>
            <a:br>
              <a:rPr lang="en-US" sz="4000" dirty="0"/>
            </a:br>
            <a:r>
              <a:rPr lang="en-US" sz="4000" dirty="0"/>
              <a:t>University of North Florida</a:t>
            </a:r>
            <a:br>
              <a:rPr lang="en-US" sz="4000" dirty="0"/>
            </a:br>
            <a:r>
              <a:rPr lang="en-US" sz="4000" dirty="0"/>
              <a:t>July 2026</a:t>
            </a:r>
          </a:p>
          <a:p>
            <a:pPr marL="0" lvl="0" indent="0" algn="just">
              <a:lnSpc>
                <a:spcPts val="2753"/>
              </a:lnSpc>
              <a:spcBef>
                <a:spcPct val="0"/>
              </a:spcBef>
            </a:pPr>
            <a:endParaRPr lang="en-US" sz="4000" dirty="0">
              <a:solidFill>
                <a:srgbClr val="101010"/>
              </a:solidFill>
              <a:latin typeface="+mj-lt"/>
              <a:ea typeface="Poppins"/>
              <a:cs typeface="Poppins"/>
              <a:sym typeface="Poppins"/>
            </a:endParaRPr>
          </a:p>
        </p:txBody>
      </p:sp>
      <p:pic>
        <p:nvPicPr>
          <p:cNvPr id="14" name="Audio 13">
            <a:extLst>
              <a:ext uri="{FF2B5EF4-FFF2-40B4-BE49-F238E27FC236}">
                <a16:creationId xmlns:a16="http://schemas.microsoft.com/office/drawing/2014/main" id="{6B5CE854-53A4-29B0-93D5-13C290BCBB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580"/>
    </mc:Choice>
    <mc:Fallback>
      <p:transition spd="slow" advTm="57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19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444" b="-13444"/>
            </a:stretch>
          </a:blipFill>
        </p:spPr>
        <p:txBody>
          <a:bodyPr/>
          <a:lstStyle/>
          <a:p>
            <a:r>
              <a:rPr lang="en-US" sz="4400" dirty="0"/>
              <a:t>				</a:t>
            </a:r>
            <a:r>
              <a:rPr lang="en-US" sz="4400" b="1" dirty="0"/>
              <a:t>What I Learned and What I Would Change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863658" y="1047750"/>
            <a:ext cx="4560684" cy="308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8"/>
              </a:lnSpc>
              <a:spcBef>
                <a:spcPct val="0"/>
              </a:spcBef>
            </a:pPr>
            <a:endParaRPr lang="en-US" sz="4000" b="1" spc="179" dirty="0">
              <a:solidFill>
                <a:srgbClr val="101010"/>
              </a:solidFill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670082" y="6871826"/>
            <a:ext cx="2766474" cy="2814556"/>
          </a:xfrm>
          <a:custGeom>
            <a:avLst/>
            <a:gdLst/>
            <a:ahLst/>
            <a:cxnLst/>
            <a:rect l="l" t="t" r="r" b="b"/>
            <a:pathLst>
              <a:path w="2766474" h="2814556">
                <a:moveTo>
                  <a:pt x="0" y="0"/>
                </a:moveTo>
                <a:lnTo>
                  <a:pt x="2766474" y="0"/>
                </a:lnTo>
                <a:lnTo>
                  <a:pt x="2766474" y="2814555"/>
                </a:lnTo>
                <a:lnTo>
                  <a:pt x="0" y="2814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1525336"/>
            <a:ext cx="1164353" cy="1184590"/>
          </a:xfrm>
          <a:custGeom>
            <a:avLst/>
            <a:gdLst/>
            <a:ahLst/>
            <a:cxnLst/>
            <a:rect l="l" t="t" r="r" b="b"/>
            <a:pathLst>
              <a:path w="1164353" h="1184590">
                <a:moveTo>
                  <a:pt x="0" y="0"/>
                </a:moveTo>
                <a:lnTo>
                  <a:pt x="1164353" y="0"/>
                </a:lnTo>
                <a:lnTo>
                  <a:pt x="1164353" y="1184590"/>
                </a:lnTo>
                <a:lnTo>
                  <a:pt x="0" y="1184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57200" y="1212049"/>
            <a:ext cx="17678399" cy="8773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/>
              <a:t>What I learned:</a:t>
            </a:r>
          </a:p>
          <a:p>
            <a:pPr lvl="0"/>
            <a:r>
              <a:rPr lang="en-US" sz="4400" dirty="0"/>
              <a:t>Instructional design begins with understanding the learner’s needs.</a:t>
            </a:r>
          </a:p>
          <a:p>
            <a:pPr lvl="0"/>
            <a:r>
              <a:rPr lang="en-US" sz="4400" dirty="0"/>
              <a:t>Clear organization can make complicated information easier to understand.</a:t>
            </a:r>
          </a:p>
          <a:p>
            <a:pPr lvl="0"/>
            <a:r>
              <a:rPr lang="en-US" sz="4400" dirty="0"/>
              <a:t>Feedback and revision are essential parts of the design process.</a:t>
            </a:r>
          </a:p>
          <a:p>
            <a:pPr lvl="0"/>
            <a:r>
              <a:rPr lang="en-US" sz="4400" dirty="0"/>
              <a:t>Accessibility should be considered from the beginning.</a:t>
            </a:r>
          </a:p>
          <a:p>
            <a:pPr lvl="0"/>
            <a:endParaRPr lang="en-US" sz="4400" dirty="0"/>
          </a:p>
          <a:p>
            <a:r>
              <a:rPr lang="en-US" sz="4400" dirty="0"/>
              <a:t>What I would do differently:</a:t>
            </a:r>
          </a:p>
          <a:p>
            <a:r>
              <a:rPr lang="en-US" sz="4400" dirty="0"/>
              <a:t>With more time, I would test the module with several new employees and caregivers, collect their feedback, and improve the guide based on their experiences</a:t>
            </a:r>
            <a:r>
              <a:rPr lang="en-US" b="1" dirty="0"/>
              <a:t>.</a:t>
            </a:r>
          </a:p>
          <a:p>
            <a:pPr marL="0" lvl="0" indent="0" algn="r">
              <a:lnSpc>
                <a:spcPts val="18491"/>
              </a:lnSpc>
            </a:pPr>
            <a:endParaRPr lang="en-US" sz="6600" b="1" dirty="0">
              <a:solidFill>
                <a:srgbClr val="101010"/>
              </a:solidFill>
              <a:latin typeface="+mj-lt"/>
              <a:ea typeface="Extenda 60 Giga"/>
              <a:cs typeface="Extenda 60 Giga"/>
              <a:sym typeface="Extenda 60 Giga"/>
            </a:endParaRPr>
          </a:p>
        </p:txBody>
      </p:sp>
      <p:pic>
        <p:nvPicPr>
          <p:cNvPr id="8" name="Audio 7">
            <a:extLst>
              <a:ext uri="{FF2B5EF4-FFF2-40B4-BE49-F238E27FC236}">
                <a16:creationId xmlns:a16="http://schemas.microsoft.com/office/drawing/2014/main" id="{218A0877-832A-9295-B3E8-B36E1624F4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56708"/>
      </p:ext>
    </p:extLst>
  </p:cSld>
  <p:clrMapOvr>
    <a:masterClrMapping/>
  </p:clrMapOvr>
  <p:transition spd="slow" advTm="6466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200" y="419100"/>
            <a:ext cx="180594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444" b="-13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838200" y="1025160"/>
            <a:ext cx="15621000" cy="762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b="1" dirty="0"/>
              <a:t>Clear Information Creates Confident Next Steps</a:t>
            </a:r>
          </a:p>
          <a:p>
            <a:endParaRPr lang="en-US" sz="4400" b="1" dirty="0"/>
          </a:p>
          <a:p>
            <a:r>
              <a:rPr lang="en-US" sz="4400" dirty="0"/>
              <a:t>This capstone project helped me transform complicated information into a clear and supportive learning experience.</a:t>
            </a:r>
          </a:p>
          <a:p>
            <a:endParaRPr lang="en-US" sz="4400" dirty="0"/>
          </a:p>
          <a:p>
            <a:r>
              <a:rPr lang="en-US" sz="4400" dirty="0"/>
              <a:t> The final guide:</a:t>
            </a:r>
          </a:p>
          <a:p>
            <a:pPr lvl="0"/>
            <a:r>
              <a:rPr lang="en-US" sz="4400" dirty="0"/>
              <a:t>-Responds to a real need identified through field experience</a:t>
            </a:r>
          </a:p>
          <a:p>
            <a:pPr lvl="0"/>
            <a:r>
              <a:rPr lang="en-US" sz="4400" dirty="0"/>
              <a:t>-Uses mentor feedback and an iterative design process</a:t>
            </a:r>
          </a:p>
          <a:p>
            <a:pPr lvl="0"/>
            <a:r>
              <a:rPr lang="en-US" sz="4400" dirty="0"/>
              <a:t>-Helps New employees understand their next steps</a:t>
            </a:r>
          </a:p>
          <a:p>
            <a:pPr lvl="0"/>
            <a:r>
              <a:rPr lang="en-US" sz="4400" dirty="0"/>
              <a:t>-Demonstrates my growth as an instructional designer</a:t>
            </a:r>
          </a:p>
          <a:p>
            <a:r>
              <a:rPr lang="en-US" sz="4400" dirty="0"/>
              <a:t>Thank you. Questions?</a:t>
            </a:r>
          </a:p>
          <a:p>
            <a:pPr marL="0" lvl="0" indent="0" algn="ctr">
              <a:lnSpc>
                <a:spcPts val="1798"/>
              </a:lnSpc>
              <a:spcBef>
                <a:spcPct val="0"/>
              </a:spcBef>
            </a:pPr>
            <a:endParaRPr lang="en-US" sz="1798" b="1" spc="179" dirty="0">
              <a:solidFill>
                <a:srgbClr val="10101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980043" y="8654043"/>
            <a:ext cx="2766474" cy="2814556"/>
          </a:xfrm>
          <a:custGeom>
            <a:avLst/>
            <a:gdLst/>
            <a:ahLst/>
            <a:cxnLst/>
            <a:rect l="l" t="t" r="r" b="b"/>
            <a:pathLst>
              <a:path w="2766474" h="2814556">
                <a:moveTo>
                  <a:pt x="0" y="0"/>
                </a:moveTo>
                <a:lnTo>
                  <a:pt x="2766474" y="0"/>
                </a:lnTo>
                <a:lnTo>
                  <a:pt x="2766474" y="2814555"/>
                </a:lnTo>
                <a:lnTo>
                  <a:pt x="0" y="2814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744200" y="974568"/>
            <a:ext cx="1164353" cy="1184590"/>
          </a:xfrm>
          <a:custGeom>
            <a:avLst/>
            <a:gdLst/>
            <a:ahLst/>
            <a:cxnLst/>
            <a:rect l="l" t="t" r="r" b="b"/>
            <a:pathLst>
              <a:path w="1164353" h="1184590">
                <a:moveTo>
                  <a:pt x="0" y="0"/>
                </a:moveTo>
                <a:lnTo>
                  <a:pt x="1164353" y="0"/>
                </a:lnTo>
                <a:lnTo>
                  <a:pt x="1164353" y="1184590"/>
                </a:lnTo>
                <a:lnTo>
                  <a:pt x="0" y="1184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7" name="Audio 6">
            <a:extLst>
              <a:ext uri="{FF2B5EF4-FFF2-40B4-BE49-F238E27FC236}">
                <a16:creationId xmlns:a16="http://schemas.microsoft.com/office/drawing/2014/main" id="{541989AA-01FF-2A69-1FFE-7155C9CE31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28173"/>
      </p:ext>
    </p:extLst>
  </p:cSld>
  <p:clrMapOvr>
    <a:masterClrMapping/>
  </p:clrMapOvr>
  <p:transition spd="slow" advTm="7486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44320"/>
            <a:ext cx="17760144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444" b="-13444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527856" y="2714289"/>
            <a:ext cx="14575659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/>
              <a:t>New employees at The Arc Jacksonville receive complicated information about APD services, Medicaid Waivers, and iBudget Florida. Unfamiliar terminology and the amount of information can make the onboarding process overwhelming.</a:t>
            </a:r>
          </a:p>
          <a:p>
            <a:endParaRPr lang="en-US" sz="4400" dirty="0"/>
          </a:p>
          <a:p>
            <a:r>
              <a:rPr lang="en-US" sz="4400" dirty="0"/>
              <a:t>Target audience:</a:t>
            </a:r>
          </a:p>
          <a:p>
            <a:pPr lvl="0"/>
            <a:r>
              <a:rPr lang="en-US" sz="4400" dirty="0"/>
              <a:t>-New employees at The Arc Jacksonville</a:t>
            </a:r>
          </a:p>
          <a:p>
            <a:pPr lvl="0"/>
            <a:r>
              <a:rPr lang="en-US" sz="4400" dirty="0"/>
              <a:t>-Staff learning about disability services</a:t>
            </a:r>
          </a:p>
          <a:p>
            <a:pPr lvl="0"/>
            <a:r>
              <a:rPr lang="en-US" sz="4400" dirty="0"/>
              <a:t>-Employees who need clear, step-by-step guidance”</a:t>
            </a:r>
          </a:p>
          <a:p>
            <a:endParaRPr lang="en-US" sz="3600" dirty="0"/>
          </a:p>
        </p:txBody>
      </p:sp>
      <p:sp>
        <p:nvSpPr>
          <p:cNvPr id="5" name="Freeform 5"/>
          <p:cNvSpPr/>
          <p:nvPr/>
        </p:nvSpPr>
        <p:spPr>
          <a:xfrm>
            <a:off x="14786822" y="1097050"/>
            <a:ext cx="5053937" cy="5141776"/>
          </a:xfrm>
          <a:custGeom>
            <a:avLst/>
            <a:gdLst/>
            <a:ahLst/>
            <a:cxnLst/>
            <a:rect l="l" t="t" r="r" b="b"/>
            <a:pathLst>
              <a:path w="5053937" h="5141776">
                <a:moveTo>
                  <a:pt x="0" y="0"/>
                </a:moveTo>
                <a:lnTo>
                  <a:pt x="5053938" y="0"/>
                </a:lnTo>
                <a:lnTo>
                  <a:pt x="5053938" y="5141776"/>
                </a:lnTo>
                <a:lnTo>
                  <a:pt x="0" y="5141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27856" y="612167"/>
            <a:ext cx="1001687" cy="1019097"/>
          </a:xfrm>
          <a:custGeom>
            <a:avLst/>
            <a:gdLst/>
            <a:ahLst/>
            <a:cxnLst/>
            <a:rect l="l" t="t" r="r" b="b"/>
            <a:pathLst>
              <a:path w="1001687" h="1019097">
                <a:moveTo>
                  <a:pt x="0" y="0"/>
                </a:moveTo>
                <a:lnTo>
                  <a:pt x="1001688" y="0"/>
                </a:lnTo>
                <a:lnTo>
                  <a:pt x="1001688" y="1019097"/>
                </a:lnTo>
                <a:lnTo>
                  <a:pt x="0" y="1019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725804" y="5504621"/>
            <a:ext cx="3466092" cy="3526333"/>
          </a:xfrm>
          <a:custGeom>
            <a:avLst/>
            <a:gdLst/>
            <a:ahLst/>
            <a:cxnLst/>
            <a:rect l="l" t="t" r="r" b="b"/>
            <a:pathLst>
              <a:path w="3466092" h="3526333">
                <a:moveTo>
                  <a:pt x="0" y="0"/>
                </a:moveTo>
                <a:lnTo>
                  <a:pt x="3466092" y="0"/>
                </a:lnTo>
                <a:lnTo>
                  <a:pt x="3466092" y="3526333"/>
                </a:lnTo>
                <a:lnTo>
                  <a:pt x="0" y="35263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TextBox 8"/>
          <p:cNvSpPr txBox="1"/>
          <p:nvPr/>
        </p:nvSpPr>
        <p:spPr>
          <a:xfrm>
            <a:off x="1012483" y="266238"/>
            <a:ext cx="11108877" cy="1914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8491"/>
              </a:lnSpc>
            </a:pPr>
            <a:r>
              <a:rPr lang="en-US" sz="4000" dirty="0"/>
              <a:t>The Design Problem and Target Audience</a:t>
            </a:r>
            <a:endParaRPr lang="en-US" sz="4000" b="1" dirty="0">
              <a:solidFill>
                <a:srgbClr val="101010"/>
              </a:solidFill>
              <a:latin typeface="+mj-lt"/>
              <a:ea typeface="Extenda 60 Giga"/>
              <a:cs typeface="Extenda 60 Giga"/>
              <a:sym typeface="Extenda 60 Giga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2907521" y="-704518"/>
            <a:ext cx="4584792" cy="4552513"/>
            <a:chOff x="0" y="0"/>
            <a:chExt cx="7709714" cy="7945247"/>
          </a:xfrm>
        </p:grpSpPr>
        <p:sp>
          <p:nvSpPr>
            <p:cNvPr id="10" name="Freeform 10"/>
            <p:cNvSpPr/>
            <p:nvPr/>
          </p:nvSpPr>
          <p:spPr>
            <a:xfrm rot="-1051809">
              <a:off x="826021" y="763261"/>
              <a:ext cx="6057671" cy="6418724"/>
            </a:xfrm>
            <a:custGeom>
              <a:avLst/>
              <a:gdLst/>
              <a:ahLst/>
              <a:cxnLst/>
              <a:rect l="l" t="t" r="r" b="b"/>
              <a:pathLst>
                <a:path w="6057671" h="6418724">
                  <a:moveTo>
                    <a:pt x="0" y="0"/>
                  </a:moveTo>
                  <a:lnTo>
                    <a:pt x="6057671" y="0"/>
                  </a:lnTo>
                  <a:lnTo>
                    <a:pt x="6057671" y="6418725"/>
                  </a:lnTo>
                  <a:lnTo>
                    <a:pt x="0" y="6418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11"/>
            <p:cNvGrpSpPr/>
            <p:nvPr/>
          </p:nvGrpSpPr>
          <p:grpSpPr>
            <a:xfrm rot="-745203">
              <a:off x="1951052" y="1587287"/>
              <a:ext cx="4179487" cy="4701527"/>
              <a:chOff x="0" y="0"/>
              <a:chExt cx="879672" cy="989548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79672" cy="989548"/>
              </a:xfrm>
              <a:custGeom>
                <a:avLst/>
                <a:gdLst/>
                <a:ahLst/>
                <a:cxnLst/>
                <a:rect l="l" t="t" r="r" b="b"/>
                <a:pathLst>
                  <a:path w="879672" h="989548">
                    <a:moveTo>
                      <a:pt x="0" y="0"/>
                    </a:moveTo>
                    <a:lnTo>
                      <a:pt x="879672" y="0"/>
                    </a:lnTo>
                    <a:lnTo>
                      <a:pt x="879672" y="989548"/>
                    </a:lnTo>
                    <a:lnTo>
                      <a:pt x="0" y="989548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12" b="-12"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3" name="Group 13"/>
          <p:cNvGrpSpPr/>
          <p:nvPr/>
        </p:nvGrpSpPr>
        <p:grpSpPr>
          <a:xfrm rot="1975474">
            <a:off x="13917801" y="5041662"/>
            <a:ext cx="5962878" cy="6145045"/>
            <a:chOff x="0" y="0"/>
            <a:chExt cx="7950504" cy="8193393"/>
          </a:xfrm>
        </p:grpSpPr>
        <p:sp>
          <p:nvSpPr>
            <p:cNvPr id="14" name="Freeform 14"/>
            <p:cNvSpPr/>
            <p:nvPr/>
          </p:nvSpPr>
          <p:spPr>
            <a:xfrm rot="-1051809">
              <a:off x="851820" y="787100"/>
              <a:ext cx="6246864" cy="6619194"/>
            </a:xfrm>
            <a:custGeom>
              <a:avLst/>
              <a:gdLst/>
              <a:ahLst/>
              <a:cxnLst/>
              <a:rect l="l" t="t" r="r" b="b"/>
              <a:pathLst>
                <a:path w="6246864" h="6619194">
                  <a:moveTo>
                    <a:pt x="0" y="0"/>
                  </a:moveTo>
                  <a:lnTo>
                    <a:pt x="6246864" y="0"/>
                  </a:lnTo>
                  <a:lnTo>
                    <a:pt x="6246864" y="6619194"/>
                  </a:lnTo>
                  <a:lnTo>
                    <a:pt x="0" y="6619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" name="Group 15"/>
            <p:cNvGrpSpPr/>
            <p:nvPr/>
          </p:nvGrpSpPr>
          <p:grpSpPr>
            <a:xfrm rot="-745203">
              <a:off x="2011988" y="1636861"/>
              <a:ext cx="4310021" cy="4848366"/>
              <a:chOff x="0" y="0"/>
              <a:chExt cx="879672" cy="98954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79672" cy="989548"/>
              </a:xfrm>
              <a:custGeom>
                <a:avLst/>
                <a:gdLst/>
                <a:ahLst/>
                <a:cxnLst/>
                <a:rect l="l" t="t" r="r" b="b"/>
                <a:pathLst>
                  <a:path w="879672" h="989548">
                    <a:moveTo>
                      <a:pt x="0" y="0"/>
                    </a:moveTo>
                    <a:lnTo>
                      <a:pt x="879672" y="0"/>
                    </a:lnTo>
                    <a:lnTo>
                      <a:pt x="879672" y="989548"/>
                    </a:lnTo>
                    <a:lnTo>
                      <a:pt x="0" y="989548"/>
                    </a:lnTo>
                    <a:close/>
                  </a:path>
                </a:pathLst>
              </a:custGeom>
              <a:blipFill>
                <a:blip r:embed="rId8"/>
                <a:stretch>
                  <a:fillRect t="-12" b="-1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17" name="Audio 16">
            <a:extLst>
              <a:ext uri="{FF2B5EF4-FFF2-40B4-BE49-F238E27FC236}">
                <a16:creationId xmlns:a16="http://schemas.microsoft.com/office/drawing/2014/main" id="{C849DAA3-009D-618C-5358-47AB93E65A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920"/>
    </mc:Choice>
    <mc:Fallback>
      <p:transition spd="slow" advTm="59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86489"/>
            <a:ext cx="18288000" cy="994811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444" b="-13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213036" y="2993540"/>
            <a:ext cx="2113231" cy="2149960"/>
          </a:xfrm>
          <a:custGeom>
            <a:avLst/>
            <a:gdLst/>
            <a:ahLst/>
            <a:cxnLst/>
            <a:rect l="l" t="t" r="r" b="b"/>
            <a:pathLst>
              <a:path w="2113231" h="2149960">
                <a:moveTo>
                  <a:pt x="0" y="0"/>
                </a:moveTo>
                <a:lnTo>
                  <a:pt x="2113232" y="0"/>
                </a:lnTo>
                <a:lnTo>
                  <a:pt x="2113232" y="2149960"/>
                </a:lnTo>
                <a:lnTo>
                  <a:pt x="0" y="21499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55762" y="429649"/>
            <a:ext cx="10942184" cy="13070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865"/>
              </a:lnSpc>
            </a:pPr>
            <a:r>
              <a:rPr lang="en-US" sz="4800" b="1" i="0" u="none" strike="noStrike" dirty="0">
                <a:solidFill>
                  <a:srgbClr val="000000"/>
                </a:solidFill>
                <a:effectLst/>
              </a:rPr>
              <a:t>What the Needs Analysis Revealed</a:t>
            </a:r>
            <a:endParaRPr lang="en-US" sz="4800" b="1" dirty="0">
              <a:solidFill>
                <a:srgbClr val="101010"/>
              </a:solidFill>
              <a:ea typeface="Extenda 60 Giga"/>
              <a:cs typeface="Extenda 60 Giga"/>
              <a:sym typeface="Extenda 60 Giga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81000" y="2967472"/>
            <a:ext cx="14706600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/>
              <a:t>My needs analysis identified four major challenges:</a:t>
            </a:r>
          </a:p>
          <a:p>
            <a:endParaRPr lang="en-US" sz="4000" dirty="0"/>
          </a:p>
          <a:p>
            <a:pPr marL="571500" lvl="0" indent="-571500">
              <a:buFontTx/>
              <a:buChar char="-"/>
            </a:pPr>
            <a:r>
              <a:rPr lang="en-US" sz="4000" dirty="0"/>
              <a:t>New Employees receive too much information at once.</a:t>
            </a:r>
          </a:p>
          <a:p>
            <a:pPr marL="571500" lvl="0" indent="-571500">
              <a:buFontTx/>
              <a:buChar char="-"/>
            </a:pPr>
            <a:endParaRPr lang="en-US" sz="4000" dirty="0"/>
          </a:p>
          <a:p>
            <a:pPr marL="571500" lvl="0" indent="-571500">
              <a:buFontTx/>
              <a:buChar char="-"/>
            </a:pPr>
            <a:r>
              <a:rPr lang="en-US" sz="4000" dirty="0"/>
              <a:t>Medicaid terminology is difficult to understand.</a:t>
            </a:r>
          </a:p>
          <a:p>
            <a:pPr marL="571500" lvl="0" indent="-571500">
              <a:buFontTx/>
              <a:buChar char="-"/>
            </a:pPr>
            <a:endParaRPr lang="en-US" sz="4000" dirty="0"/>
          </a:p>
          <a:p>
            <a:pPr marL="571500" lvl="0" indent="-571500">
              <a:buFontTx/>
              <a:buChar char="-"/>
            </a:pPr>
            <a:r>
              <a:rPr lang="en-US" sz="4000" dirty="0"/>
              <a:t>Application steps are not always presented clearly.</a:t>
            </a:r>
          </a:p>
          <a:p>
            <a:pPr marL="571500" lvl="0" indent="-571500">
              <a:buFontTx/>
              <a:buChar char="-"/>
            </a:pPr>
            <a:endParaRPr lang="en-US" sz="4000" dirty="0"/>
          </a:p>
          <a:p>
            <a:pPr marL="571500" lvl="0" indent="-571500">
              <a:buFontTx/>
              <a:buChar char="-"/>
            </a:pPr>
            <a:r>
              <a:rPr lang="en-US" sz="4000" dirty="0"/>
              <a:t>New Employees need a simple checklist and reliable support resources.</a:t>
            </a:r>
          </a:p>
          <a:p>
            <a:pPr marL="571500" lvl="0" indent="-571500">
              <a:buFontTx/>
              <a:buChar char="-"/>
            </a:pPr>
            <a:endParaRPr lang="en-US" sz="4000" dirty="0"/>
          </a:p>
          <a:p>
            <a:r>
              <a:rPr lang="en-US" sz="4000" dirty="0"/>
              <a:t>- Create a brief, accessible onboarding guidelines </a:t>
            </a:r>
            <a:endParaRPr lang="en-US" sz="1900" dirty="0">
              <a:solidFill>
                <a:srgbClr val="10101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7" name="Group 7"/>
          <p:cNvGrpSpPr/>
          <p:nvPr/>
        </p:nvGrpSpPr>
        <p:grpSpPr>
          <a:xfrm rot="1339483">
            <a:off x="11157015" y="-723738"/>
            <a:ext cx="6347337" cy="6635658"/>
            <a:chOff x="0" y="0"/>
            <a:chExt cx="11382392" cy="11730126"/>
          </a:xfrm>
        </p:grpSpPr>
        <p:sp>
          <p:nvSpPr>
            <p:cNvPr id="8" name="Freeform 8"/>
            <p:cNvSpPr/>
            <p:nvPr/>
          </p:nvSpPr>
          <p:spPr>
            <a:xfrm rot="-1051809">
              <a:off x="1219513" y="1126856"/>
              <a:ext cx="8943365" cy="9476414"/>
            </a:xfrm>
            <a:custGeom>
              <a:avLst/>
              <a:gdLst/>
              <a:ahLst/>
              <a:cxnLst/>
              <a:rect l="l" t="t" r="r" b="b"/>
              <a:pathLst>
                <a:path w="8943365" h="9476414">
                  <a:moveTo>
                    <a:pt x="0" y="0"/>
                  </a:moveTo>
                  <a:lnTo>
                    <a:pt x="8943366" y="0"/>
                  </a:lnTo>
                  <a:lnTo>
                    <a:pt x="8943366" y="9476414"/>
                  </a:lnTo>
                  <a:lnTo>
                    <a:pt x="0" y="9476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/>
            <p:nvPr/>
          </p:nvGrpSpPr>
          <p:grpSpPr>
            <a:xfrm rot="-745203">
              <a:off x="2880476" y="2343423"/>
              <a:ext cx="6170470" cy="6941195"/>
              <a:chOff x="0" y="0"/>
              <a:chExt cx="879672" cy="989548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79672" cy="989548"/>
              </a:xfrm>
              <a:custGeom>
                <a:avLst/>
                <a:gdLst/>
                <a:ahLst/>
                <a:cxnLst/>
                <a:rect l="l" t="t" r="r" b="b"/>
                <a:pathLst>
                  <a:path w="879672" h="989548">
                    <a:moveTo>
                      <a:pt x="0" y="0"/>
                    </a:moveTo>
                    <a:lnTo>
                      <a:pt x="879672" y="0"/>
                    </a:lnTo>
                    <a:lnTo>
                      <a:pt x="879672" y="989548"/>
                    </a:lnTo>
                    <a:lnTo>
                      <a:pt x="0" y="989548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12" b="-1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" name="Freeform 11"/>
          <p:cNvSpPr/>
          <p:nvPr/>
        </p:nvSpPr>
        <p:spPr>
          <a:xfrm>
            <a:off x="14288508" y="5181782"/>
            <a:ext cx="3466092" cy="3526333"/>
          </a:xfrm>
          <a:custGeom>
            <a:avLst/>
            <a:gdLst/>
            <a:ahLst/>
            <a:cxnLst/>
            <a:rect l="l" t="t" r="r" b="b"/>
            <a:pathLst>
              <a:path w="3466092" h="3526333">
                <a:moveTo>
                  <a:pt x="0" y="0"/>
                </a:moveTo>
                <a:lnTo>
                  <a:pt x="3466092" y="0"/>
                </a:lnTo>
                <a:lnTo>
                  <a:pt x="3466092" y="3526333"/>
                </a:lnTo>
                <a:lnTo>
                  <a:pt x="0" y="35263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Audio 11">
            <a:extLst>
              <a:ext uri="{FF2B5EF4-FFF2-40B4-BE49-F238E27FC236}">
                <a16:creationId xmlns:a16="http://schemas.microsoft.com/office/drawing/2014/main" id="{D6E30A13-1BFA-40F6-989A-FF1620A7CC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6716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030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444" b="-13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312962" y="68245"/>
            <a:ext cx="8323962" cy="2761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731"/>
              </a:lnSpc>
            </a:pPr>
            <a:r>
              <a:rPr lang="en-US" sz="4400" b="1" dirty="0"/>
              <a:t>From Research to Final Design</a:t>
            </a:r>
          </a:p>
          <a:p>
            <a:pPr marL="0" lvl="0" indent="0" algn="l">
              <a:lnSpc>
                <a:spcPts val="11731"/>
              </a:lnSpc>
            </a:pPr>
            <a:endParaRPr lang="en-US" sz="4000" b="1" dirty="0">
              <a:solidFill>
                <a:srgbClr val="101010"/>
              </a:solidFill>
              <a:ea typeface="Extenda 60 Giga"/>
              <a:cs typeface="Extenda 60 Giga"/>
              <a:sym typeface="Extenda 60 Giga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1099335" y="1886869"/>
            <a:ext cx="4457840" cy="4535318"/>
          </a:xfrm>
          <a:custGeom>
            <a:avLst/>
            <a:gdLst/>
            <a:ahLst/>
            <a:cxnLst/>
            <a:rect l="l" t="t" r="r" b="b"/>
            <a:pathLst>
              <a:path w="4457840" h="4535318">
                <a:moveTo>
                  <a:pt x="0" y="0"/>
                </a:moveTo>
                <a:lnTo>
                  <a:pt x="4457840" y="0"/>
                </a:lnTo>
                <a:lnTo>
                  <a:pt x="4457840" y="4535318"/>
                </a:lnTo>
                <a:lnTo>
                  <a:pt x="0" y="45353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010157" y="5465874"/>
            <a:ext cx="1611531" cy="1639540"/>
          </a:xfrm>
          <a:custGeom>
            <a:avLst/>
            <a:gdLst/>
            <a:ahLst/>
            <a:cxnLst/>
            <a:rect l="l" t="t" r="r" b="b"/>
            <a:pathLst>
              <a:path w="1611531" h="1639540">
                <a:moveTo>
                  <a:pt x="0" y="0"/>
                </a:moveTo>
                <a:lnTo>
                  <a:pt x="1611531" y="0"/>
                </a:lnTo>
                <a:lnTo>
                  <a:pt x="1611531" y="1639540"/>
                </a:lnTo>
                <a:lnTo>
                  <a:pt x="0" y="1639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 rot="2459783">
            <a:off x="11887280" y="-2027679"/>
            <a:ext cx="5615687" cy="5950396"/>
            <a:chOff x="2694481" y="-244269"/>
            <a:chExt cx="7487582" cy="7933861"/>
          </a:xfrm>
        </p:grpSpPr>
        <p:sp>
          <p:nvSpPr>
            <p:cNvPr id="9" name="Freeform 9"/>
            <p:cNvSpPr/>
            <p:nvPr/>
          </p:nvSpPr>
          <p:spPr>
            <a:xfrm rot="20548191">
              <a:off x="2694481" y="-244269"/>
              <a:ext cx="7487582" cy="7933861"/>
            </a:xfrm>
            <a:custGeom>
              <a:avLst/>
              <a:gdLst/>
              <a:ahLst/>
              <a:cxnLst/>
              <a:rect l="l" t="t" r="r" b="b"/>
              <a:pathLst>
                <a:path w="7487582" h="7933861">
                  <a:moveTo>
                    <a:pt x="0" y="0"/>
                  </a:moveTo>
                  <a:lnTo>
                    <a:pt x="7487582" y="0"/>
                  </a:lnTo>
                  <a:lnTo>
                    <a:pt x="7487582" y="7933861"/>
                  </a:lnTo>
                  <a:lnTo>
                    <a:pt x="0" y="79338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" name="Group 10"/>
            <p:cNvGrpSpPr/>
            <p:nvPr/>
          </p:nvGrpSpPr>
          <p:grpSpPr>
            <a:xfrm rot="-745203">
              <a:off x="4033004" y="647309"/>
              <a:ext cx="5288229" cy="6061504"/>
              <a:chOff x="312953" y="-157500"/>
              <a:chExt cx="900476" cy="103214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312953" y="-157500"/>
                <a:ext cx="900476" cy="1032149"/>
              </a:xfrm>
              <a:custGeom>
                <a:avLst/>
                <a:gdLst/>
                <a:ahLst/>
                <a:cxnLst/>
                <a:rect l="l" t="t" r="r" b="b"/>
                <a:pathLst>
                  <a:path w="879672" h="989548">
                    <a:moveTo>
                      <a:pt x="0" y="0"/>
                    </a:moveTo>
                    <a:lnTo>
                      <a:pt x="879672" y="0"/>
                    </a:lnTo>
                    <a:lnTo>
                      <a:pt x="879672" y="989548"/>
                    </a:lnTo>
                    <a:lnTo>
                      <a:pt x="0" y="989548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12" b="-1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2019842">
            <a:off x="10720889" y="3132492"/>
            <a:ext cx="9431127" cy="9719250"/>
            <a:chOff x="0" y="0"/>
            <a:chExt cx="12574836" cy="12959000"/>
          </a:xfrm>
        </p:grpSpPr>
        <p:sp>
          <p:nvSpPr>
            <p:cNvPr id="13" name="Freeform 13"/>
            <p:cNvSpPr/>
            <p:nvPr/>
          </p:nvSpPr>
          <p:spPr>
            <a:xfrm rot="-1051809">
              <a:off x="1347272" y="1244908"/>
              <a:ext cx="9880292" cy="10469183"/>
            </a:xfrm>
            <a:custGeom>
              <a:avLst/>
              <a:gdLst/>
              <a:ahLst/>
              <a:cxnLst/>
              <a:rect l="l" t="t" r="r" b="b"/>
              <a:pathLst>
                <a:path w="9880292" h="10469183">
                  <a:moveTo>
                    <a:pt x="0" y="0"/>
                  </a:moveTo>
                  <a:lnTo>
                    <a:pt x="9880292" y="0"/>
                  </a:lnTo>
                  <a:lnTo>
                    <a:pt x="9880292" y="10469184"/>
                  </a:lnTo>
                  <a:lnTo>
                    <a:pt x="0" y="104691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" name="Group 14"/>
            <p:cNvGrpSpPr/>
            <p:nvPr/>
          </p:nvGrpSpPr>
          <p:grpSpPr>
            <a:xfrm rot="-745203">
              <a:off x="3182241" y="2588925"/>
              <a:ext cx="6816902" cy="7668370"/>
              <a:chOff x="0" y="0"/>
              <a:chExt cx="879672" cy="98954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79672" cy="989548"/>
              </a:xfrm>
              <a:custGeom>
                <a:avLst/>
                <a:gdLst/>
                <a:ahLst/>
                <a:cxnLst/>
                <a:rect l="l" t="t" r="r" b="b"/>
                <a:pathLst>
                  <a:path w="879672" h="989548">
                    <a:moveTo>
                      <a:pt x="0" y="0"/>
                    </a:moveTo>
                    <a:lnTo>
                      <a:pt x="879672" y="0"/>
                    </a:lnTo>
                    <a:lnTo>
                      <a:pt x="879672" y="989548"/>
                    </a:lnTo>
                    <a:lnTo>
                      <a:pt x="0" y="989548"/>
                    </a:lnTo>
                    <a:close/>
                  </a:path>
                </a:pathLst>
              </a:custGeom>
              <a:blipFill>
                <a:blip r:embed="rId8"/>
                <a:stretch>
                  <a:fillRect t="-12" b="-1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7" name="TextBox 17"/>
          <p:cNvSpPr txBox="1"/>
          <p:nvPr/>
        </p:nvSpPr>
        <p:spPr>
          <a:xfrm>
            <a:off x="312962" y="1790700"/>
            <a:ext cx="17009838" cy="107427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/>
              <a:t>I followed an iterative instructional design process:</a:t>
            </a:r>
          </a:p>
          <a:p>
            <a:endParaRPr lang="en-US" sz="4000" dirty="0"/>
          </a:p>
          <a:p>
            <a:pPr marL="571500" lvl="0" indent="-571500">
              <a:buFontTx/>
              <a:buChar char="-"/>
            </a:pPr>
            <a:r>
              <a:rPr lang="en-US" sz="4000" dirty="0"/>
              <a:t>Identified the learning and performance need</a:t>
            </a:r>
          </a:p>
          <a:p>
            <a:pPr marL="571500" lvl="0" indent="-571500">
              <a:buFontTx/>
              <a:buChar char="-"/>
            </a:pPr>
            <a:endParaRPr lang="en-US" sz="4000" dirty="0"/>
          </a:p>
          <a:p>
            <a:pPr marL="571500" lvl="0" indent="-571500">
              <a:buFontTx/>
              <a:buChar char="-"/>
            </a:pPr>
            <a:r>
              <a:rPr lang="en-US" sz="4000" dirty="0"/>
              <a:t>Researched Medicaid Waivers and iBudget Florida</a:t>
            </a:r>
          </a:p>
          <a:p>
            <a:pPr marL="571500" lvl="0" indent="-571500">
              <a:buFontTx/>
              <a:buChar char="-"/>
            </a:pPr>
            <a:endParaRPr lang="en-US" sz="4000" dirty="0"/>
          </a:p>
          <a:p>
            <a:pPr marL="571500" lvl="0" indent="-571500">
              <a:buFontTx/>
              <a:buChar char="-"/>
            </a:pPr>
            <a:r>
              <a:rPr lang="en-US" sz="4000" dirty="0"/>
              <a:t>Created a storyboard and initial prototype</a:t>
            </a:r>
          </a:p>
          <a:p>
            <a:pPr marL="571500" lvl="0" indent="-571500">
              <a:buFontTx/>
              <a:buChar char="-"/>
            </a:pPr>
            <a:endParaRPr lang="en-US" sz="4000" dirty="0"/>
          </a:p>
          <a:p>
            <a:pPr marL="571500" lvl="0" indent="-571500">
              <a:buFontTx/>
              <a:buChar char="-"/>
            </a:pPr>
            <a:r>
              <a:rPr lang="en-US" sz="4000" dirty="0"/>
              <a:t>Collected feedback from my mentor</a:t>
            </a:r>
          </a:p>
          <a:p>
            <a:pPr marL="571500" lvl="0" indent="-571500">
              <a:buFontTx/>
              <a:buChar char="-"/>
            </a:pPr>
            <a:endParaRPr lang="en-US" sz="4000" dirty="0"/>
          </a:p>
          <a:p>
            <a:pPr marL="571500" lvl="0" indent="-571500">
              <a:buFontTx/>
              <a:buChar char="-"/>
            </a:pPr>
            <a:r>
              <a:rPr lang="en-US" sz="4000" dirty="0"/>
              <a:t>Revised the content, navigation, and visuals</a:t>
            </a:r>
          </a:p>
          <a:p>
            <a:pPr lvl="0"/>
            <a:endParaRPr lang="en-US" sz="4000" dirty="0"/>
          </a:p>
          <a:p>
            <a:pPr lvl="0"/>
            <a:endParaRPr lang="en-US" sz="3197" b="1" dirty="0">
              <a:solidFill>
                <a:srgbClr val="10101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0" lvl="0" indent="0" algn="ctr">
              <a:lnSpc>
                <a:spcPts val="4476"/>
              </a:lnSpc>
              <a:spcBef>
                <a:spcPct val="0"/>
              </a:spcBef>
            </a:pPr>
            <a:endParaRPr lang="en-US" sz="3197" b="1" dirty="0">
              <a:solidFill>
                <a:srgbClr val="10101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0" lvl="0" indent="0" algn="ctr">
              <a:lnSpc>
                <a:spcPts val="4476"/>
              </a:lnSpc>
              <a:spcBef>
                <a:spcPct val="0"/>
              </a:spcBef>
            </a:pPr>
            <a:endParaRPr lang="en-US" sz="3197" b="1" dirty="0">
              <a:solidFill>
                <a:srgbClr val="10101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0" lvl="0" indent="0" algn="ctr">
              <a:lnSpc>
                <a:spcPts val="4476"/>
              </a:lnSpc>
              <a:spcBef>
                <a:spcPct val="0"/>
              </a:spcBef>
            </a:pPr>
            <a:endParaRPr lang="en-US" sz="3197" b="1" dirty="0">
              <a:solidFill>
                <a:srgbClr val="10101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0" lvl="0" indent="0" algn="ctr">
              <a:lnSpc>
                <a:spcPts val="4476"/>
              </a:lnSpc>
              <a:spcBef>
                <a:spcPct val="0"/>
              </a:spcBef>
            </a:pPr>
            <a:endParaRPr lang="en-US" sz="3197" b="1" dirty="0">
              <a:solidFill>
                <a:srgbClr val="10101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0" lvl="0" indent="0" algn="ctr">
              <a:lnSpc>
                <a:spcPts val="4476"/>
              </a:lnSpc>
              <a:spcBef>
                <a:spcPct val="0"/>
              </a:spcBef>
            </a:pPr>
            <a:r>
              <a:rPr lang="en-US" sz="3197" b="1" dirty="0">
                <a:solidFill>
                  <a:srgbClr val="101010"/>
                </a:solidFill>
                <a:latin typeface="Poppins Bold"/>
                <a:ea typeface="Poppins Bold"/>
                <a:cs typeface="Poppins Bold"/>
                <a:sym typeface="Poppins Bold"/>
              </a:rPr>
              <a:t>				</a:t>
            </a:r>
          </a:p>
        </p:txBody>
      </p:sp>
      <p:pic>
        <p:nvPicPr>
          <p:cNvPr id="4" name="Audio 3">
            <a:extLst>
              <a:ext uri="{FF2B5EF4-FFF2-40B4-BE49-F238E27FC236}">
                <a16:creationId xmlns:a16="http://schemas.microsoft.com/office/drawing/2014/main" id="{FF42A631-B3CC-9BA3-BD36-ADA74A6D95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739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804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444" b="-13444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TextBox 3"/>
          <p:cNvSpPr txBox="1"/>
          <p:nvPr/>
        </p:nvSpPr>
        <p:spPr>
          <a:xfrm>
            <a:off x="762000" y="1870195"/>
            <a:ext cx="16560800" cy="15542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0" algn="l">
              <a:buNone/>
            </a:pPr>
            <a:endParaRPr lang="en-US" sz="4000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en-US" sz="4000" dirty="0"/>
              <a:t>.</a:t>
            </a:r>
          </a:p>
          <a:p>
            <a:pPr marL="0" lvl="0" indent="0" algn="just">
              <a:lnSpc>
                <a:spcPts val="2430"/>
              </a:lnSpc>
            </a:pPr>
            <a:endParaRPr lang="en-US" sz="2400" dirty="0">
              <a:solidFill>
                <a:srgbClr val="10101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6250653" y="7786068"/>
            <a:ext cx="2057400" cy="2093158"/>
          </a:xfrm>
          <a:custGeom>
            <a:avLst/>
            <a:gdLst/>
            <a:ahLst/>
            <a:cxnLst/>
            <a:rect l="l" t="t" r="r" b="b"/>
            <a:pathLst>
              <a:path w="2057400" h="2093158">
                <a:moveTo>
                  <a:pt x="0" y="0"/>
                </a:moveTo>
                <a:lnTo>
                  <a:pt x="2057400" y="0"/>
                </a:lnTo>
                <a:lnTo>
                  <a:pt x="2057400" y="2093158"/>
                </a:lnTo>
                <a:lnTo>
                  <a:pt x="0" y="20931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183698" y="7886700"/>
            <a:ext cx="3140902" cy="5235013"/>
          </a:xfrm>
          <a:custGeom>
            <a:avLst/>
            <a:gdLst/>
            <a:ahLst/>
            <a:cxnLst/>
            <a:rect l="l" t="t" r="r" b="b"/>
            <a:pathLst>
              <a:path w="5040386" h="5127989">
                <a:moveTo>
                  <a:pt x="0" y="0"/>
                </a:moveTo>
                <a:lnTo>
                  <a:pt x="5040385" y="0"/>
                </a:lnTo>
                <a:lnTo>
                  <a:pt x="5040385" y="5127989"/>
                </a:lnTo>
                <a:lnTo>
                  <a:pt x="0" y="51279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559969" y="171883"/>
            <a:ext cx="10210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dirty="0"/>
              <a:t>      Turning the Idea Into a Prototype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E8BBA35-C09C-80F2-988E-78E216D813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37" y="2018502"/>
            <a:ext cx="8406064" cy="786072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4725C2A-CB7C-DAB5-582C-8D249C4944F3}"/>
              </a:ext>
            </a:extLst>
          </p:cNvPr>
          <p:cNvSpPr txBox="1"/>
          <p:nvPr/>
        </p:nvSpPr>
        <p:spPr>
          <a:xfrm>
            <a:off x="2971800" y="1243559"/>
            <a:ext cx="495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50"/>
                </a:solidFill>
              </a:rPr>
              <a:t>Early Prototype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3F1E2C-44F2-D486-7D6E-1DCFF9B281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1" y="2018502"/>
            <a:ext cx="8839200" cy="78607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D740F9-1FF0-600F-4AB3-4458BB48F570}"/>
              </a:ext>
            </a:extLst>
          </p:cNvPr>
          <p:cNvSpPr txBox="1"/>
          <p:nvPr/>
        </p:nvSpPr>
        <p:spPr>
          <a:xfrm>
            <a:off x="11734800" y="1177448"/>
            <a:ext cx="535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50"/>
                </a:solidFill>
              </a:rPr>
              <a:t>Initial Story Board </a:t>
            </a:r>
          </a:p>
        </p:txBody>
      </p:sp>
      <p:pic>
        <p:nvPicPr>
          <p:cNvPr id="8" name="Audio 7">
            <a:extLst>
              <a:ext uri="{FF2B5EF4-FFF2-40B4-BE49-F238E27FC236}">
                <a16:creationId xmlns:a16="http://schemas.microsoft.com/office/drawing/2014/main" id="{8C228BF8-3290-131C-58D2-07932EFDB2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5364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8499" y="2675358"/>
            <a:ext cx="17959500" cy="6586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300" dirty="0"/>
              <a:t>My field experience at The Arc Jacksonville influenced the project.</a:t>
            </a:r>
          </a:p>
          <a:p>
            <a:endParaRPr lang="en-US" sz="3300" dirty="0"/>
          </a:p>
          <a:p>
            <a:r>
              <a:rPr lang="en-US" sz="3300" dirty="0"/>
              <a:t>Scott Holt, Vice President of Finance, explained that new employees often feel overwhelmed during onboarding.</a:t>
            </a:r>
          </a:p>
          <a:p>
            <a:r>
              <a:rPr lang="en-US" sz="3300" dirty="0"/>
              <a:t>His recommendations:</a:t>
            </a:r>
          </a:p>
          <a:p>
            <a:pPr lvl="0"/>
            <a:r>
              <a:rPr lang="en-US" sz="3300" dirty="0"/>
              <a:t>-Add a simple checklist.</a:t>
            </a:r>
          </a:p>
          <a:p>
            <a:pPr lvl="0"/>
            <a:r>
              <a:rPr lang="en-US" sz="3300" dirty="0"/>
              <a:t>-Use clear headings and visuals.</a:t>
            </a:r>
          </a:p>
          <a:p>
            <a:pPr lvl="0"/>
            <a:r>
              <a:rPr lang="en-US" sz="3300" dirty="0"/>
              <a:t>-Keep the information brief.</a:t>
            </a:r>
          </a:p>
          <a:p>
            <a:pPr lvl="0"/>
            <a:r>
              <a:rPr lang="en-US" sz="3300" dirty="0"/>
              <a:t>-Organize the content step by step.</a:t>
            </a:r>
          </a:p>
          <a:p>
            <a:pPr lvl="0"/>
            <a:endParaRPr lang="en-US" sz="3300" dirty="0"/>
          </a:p>
          <a:p>
            <a:r>
              <a:rPr lang="en-US" sz="3300" dirty="0"/>
              <a:t>Revisions made:</a:t>
            </a:r>
          </a:p>
          <a:p>
            <a:r>
              <a:rPr lang="en-US" sz="3300" dirty="0"/>
              <a:t>I simplified the language, shortened the content, added visual guidance, and improved the organization.</a:t>
            </a:r>
          </a:p>
          <a:p>
            <a:endParaRPr lang="en-US" sz="3200" dirty="0"/>
          </a:p>
        </p:txBody>
      </p:sp>
      <p:sp>
        <p:nvSpPr>
          <p:cNvPr id="5" name="Freeform 5"/>
          <p:cNvSpPr/>
          <p:nvPr/>
        </p:nvSpPr>
        <p:spPr>
          <a:xfrm>
            <a:off x="924864" y="935129"/>
            <a:ext cx="1200735" cy="1221604"/>
          </a:xfrm>
          <a:custGeom>
            <a:avLst/>
            <a:gdLst/>
            <a:ahLst/>
            <a:cxnLst/>
            <a:rect l="l" t="t" r="r" b="b"/>
            <a:pathLst>
              <a:path w="1200735" h="1221604">
                <a:moveTo>
                  <a:pt x="0" y="0"/>
                </a:moveTo>
                <a:lnTo>
                  <a:pt x="1200735" y="0"/>
                </a:lnTo>
                <a:lnTo>
                  <a:pt x="1200735" y="1221604"/>
                </a:lnTo>
                <a:lnTo>
                  <a:pt x="0" y="12216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28700" y="935129"/>
            <a:ext cx="11458831" cy="1458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3358"/>
              </a:lnSpc>
            </a:pPr>
            <a:r>
              <a:rPr lang="en-US" sz="4400" b="1" dirty="0"/>
              <a:t>Mentor Feedback Improved My Design</a:t>
            </a:r>
            <a:endParaRPr lang="en-US" sz="4400" b="1" dirty="0">
              <a:solidFill>
                <a:srgbClr val="101010"/>
              </a:solidFill>
              <a:latin typeface="Extenda 60 Giga"/>
              <a:ea typeface="Extenda 60 Giga"/>
              <a:cs typeface="Extenda 60 Giga"/>
              <a:sym typeface="Extenda 60 Giga"/>
            </a:endParaRPr>
          </a:p>
        </p:txBody>
      </p:sp>
      <p:grpSp>
        <p:nvGrpSpPr>
          <p:cNvPr id="13" name="Group 13"/>
          <p:cNvGrpSpPr/>
          <p:nvPr/>
        </p:nvGrpSpPr>
        <p:grpSpPr>
          <a:xfrm rot="-389924">
            <a:off x="10670459" y="-1909231"/>
            <a:ext cx="4578975" cy="4718864"/>
            <a:chOff x="0" y="0"/>
            <a:chExt cx="6105300" cy="6291818"/>
          </a:xfrm>
        </p:grpSpPr>
        <p:sp>
          <p:nvSpPr>
            <p:cNvPr id="14" name="Freeform 14"/>
            <p:cNvSpPr/>
            <p:nvPr/>
          </p:nvSpPr>
          <p:spPr>
            <a:xfrm rot="-1051809">
              <a:off x="654124" y="604424"/>
              <a:ext cx="4797052" cy="5082969"/>
            </a:xfrm>
            <a:custGeom>
              <a:avLst/>
              <a:gdLst/>
              <a:ahLst/>
              <a:cxnLst/>
              <a:rect l="l" t="t" r="r" b="b"/>
              <a:pathLst>
                <a:path w="4797052" h="5082969">
                  <a:moveTo>
                    <a:pt x="0" y="0"/>
                  </a:moveTo>
                  <a:lnTo>
                    <a:pt x="4797052" y="0"/>
                  </a:lnTo>
                  <a:lnTo>
                    <a:pt x="4797052" y="5082970"/>
                  </a:lnTo>
                  <a:lnTo>
                    <a:pt x="0" y="50829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" name="Group 15"/>
            <p:cNvGrpSpPr/>
            <p:nvPr/>
          </p:nvGrpSpPr>
          <p:grpSpPr>
            <a:xfrm rot="-745203">
              <a:off x="1545033" y="1256968"/>
              <a:ext cx="3309723" cy="3723126"/>
              <a:chOff x="0" y="0"/>
              <a:chExt cx="879672" cy="98954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79672" cy="989548"/>
              </a:xfrm>
              <a:custGeom>
                <a:avLst/>
                <a:gdLst/>
                <a:ahLst/>
                <a:cxnLst/>
                <a:rect l="l" t="t" r="r" b="b"/>
                <a:pathLst>
                  <a:path w="879672" h="989548">
                    <a:moveTo>
                      <a:pt x="0" y="0"/>
                    </a:moveTo>
                    <a:lnTo>
                      <a:pt x="879672" y="0"/>
                    </a:lnTo>
                    <a:lnTo>
                      <a:pt x="879672" y="989548"/>
                    </a:lnTo>
                    <a:lnTo>
                      <a:pt x="0" y="989548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12" b="-1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3" name="Audio 2">
            <a:extLst>
              <a:ext uri="{FF2B5EF4-FFF2-40B4-BE49-F238E27FC236}">
                <a16:creationId xmlns:a16="http://schemas.microsoft.com/office/drawing/2014/main" id="{3B6DA0BD-0F21-F8F7-3265-1966AE55F5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6248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9514"/>
            <a:ext cx="181356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444" b="-13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000" y="1546786"/>
            <a:ext cx="17602200" cy="5769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/>
              <a:t>The final product provides families with:</a:t>
            </a:r>
          </a:p>
          <a:p>
            <a:r>
              <a:rPr lang="en-US" sz="3600" dirty="0"/>
              <a:t>A simple introduction to Medicaid Waivers and iBudget Florida</a:t>
            </a:r>
          </a:p>
          <a:p>
            <a:r>
              <a:rPr lang="en-US" sz="3600" dirty="0"/>
              <a:t>Clear, manageable sections</a:t>
            </a:r>
          </a:p>
          <a:p>
            <a:r>
              <a:rPr lang="en-US" sz="3600" dirty="0"/>
              <a:t>-A step-by-step application checklist</a:t>
            </a:r>
          </a:p>
          <a:p>
            <a:r>
              <a:rPr lang="en-US" sz="3600" dirty="0"/>
              <a:t>-An interactive decision-making activity</a:t>
            </a:r>
          </a:p>
          <a:p>
            <a:r>
              <a:rPr lang="en-US" sz="3600" dirty="0"/>
              <a:t>-Reliable support resources and next steps</a:t>
            </a:r>
          </a:p>
          <a:p>
            <a:endParaRPr lang="en-US" sz="3600" dirty="0"/>
          </a:p>
          <a:p>
            <a:r>
              <a:rPr lang="en-US" sz="3600" dirty="0"/>
              <a:t>Design priorities:</a:t>
            </a:r>
          </a:p>
          <a:p>
            <a:r>
              <a:rPr lang="en-US" sz="3600" dirty="0"/>
              <a:t>Clear language • Accessibility • Simple navigation • Family support</a:t>
            </a:r>
          </a:p>
          <a:p>
            <a:r>
              <a:rPr lang="en-US" sz="3600" dirty="0"/>
              <a:t>Add a large screenshot of the opening screen or main menu of your final module</a:t>
            </a:r>
          </a:p>
          <a:p>
            <a:endParaRPr lang="en-US" sz="1493" dirty="0">
              <a:solidFill>
                <a:srgbClr val="10101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19200" y="-906710"/>
            <a:ext cx="9710400" cy="4314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491"/>
              </a:lnSpc>
            </a:pPr>
            <a:r>
              <a:rPr lang="en-US" sz="4400" b="1" dirty="0"/>
              <a:t>The Final Onboarding Guide</a:t>
            </a:r>
          </a:p>
          <a:p>
            <a:pPr>
              <a:lnSpc>
                <a:spcPts val="18491"/>
              </a:lnSpc>
            </a:pPr>
            <a:endParaRPr lang="en-US" sz="4800" b="1" dirty="0">
              <a:solidFill>
                <a:srgbClr val="101010"/>
              </a:solidFill>
              <a:ea typeface="Extenda 60 Giga"/>
              <a:cs typeface="Extenda 60 Giga"/>
              <a:sym typeface="Extenda 60 Giga"/>
            </a:endParaRPr>
          </a:p>
        </p:txBody>
      </p:sp>
      <p:sp>
        <p:nvSpPr>
          <p:cNvPr id="7" name="Freeform 7"/>
          <p:cNvSpPr/>
          <p:nvPr/>
        </p:nvSpPr>
        <p:spPr>
          <a:xfrm rot="2627278">
            <a:off x="-1551700" y="-1028432"/>
            <a:ext cx="2094181" cy="2185258"/>
          </a:xfrm>
          <a:custGeom>
            <a:avLst/>
            <a:gdLst/>
            <a:ahLst/>
            <a:cxnLst/>
            <a:rect l="l" t="t" r="r" b="b"/>
            <a:pathLst>
              <a:path w="2828482" h="2877642">
                <a:moveTo>
                  <a:pt x="0" y="0"/>
                </a:moveTo>
                <a:lnTo>
                  <a:pt x="2828482" y="0"/>
                </a:lnTo>
                <a:lnTo>
                  <a:pt x="2828482" y="2877642"/>
                </a:lnTo>
                <a:lnTo>
                  <a:pt x="0" y="28776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173200" y="4486619"/>
            <a:ext cx="645660" cy="656881"/>
          </a:xfrm>
          <a:custGeom>
            <a:avLst/>
            <a:gdLst/>
            <a:ahLst/>
            <a:cxnLst/>
            <a:rect l="l" t="t" r="r" b="b"/>
            <a:pathLst>
              <a:path w="645660" h="656881">
                <a:moveTo>
                  <a:pt x="0" y="0"/>
                </a:moveTo>
                <a:lnTo>
                  <a:pt x="645660" y="0"/>
                </a:lnTo>
                <a:lnTo>
                  <a:pt x="645660" y="656882"/>
                </a:lnTo>
                <a:lnTo>
                  <a:pt x="0" y="6568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9" name="Audio 8">
            <a:extLst>
              <a:ext uri="{FF2B5EF4-FFF2-40B4-BE49-F238E27FC236}">
                <a16:creationId xmlns:a16="http://schemas.microsoft.com/office/drawing/2014/main" id="{7E39CE44-0C85-306D-137E-585AFD976B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633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2095500" y="627456"/>
            <a:ext cx="14097000" cy="9032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r">
              <a:lnSpc>
                <a:spcPts val="18491"/>
              </a:lnSpc>
            </a:pPr>
            <a:endParaRPr lang="en-US" sz="4000" b="1" dirty="0"/>
          </a:p>
          <a:p>
            <a:pPr lvl="0" algn="r">
              <a:lnSpc>
                <a:spcPts val="18491"/>
              </a:lnSpc>
            </a:pPr>
            <a:endParaRPr lang="en-US" sz="4000" b="1" dirty="0">
              <a:solidFill>
                <a:srgbClr val="101010"/>
              </a:solidFill>
              <a:latin typeface="+mj-lt"/>
              <a:ea typeface="Extenda 60 Giga"/>
              <a:cs typeface="Extenda 60 Giga"/>
              <a:sym typeface="Extenda 60 Giga"/>
            </a:endParaRPr>
          </a:p>
          <a:p>
            <a:pPr lvl="0" algn="r">
              <a:lnSpc>
                <a:spcPts val="18491"/>
              </a:lnSpc>
            </a:pPr>
            <a:endParaRPr lang="en-US" sz="4000" b="1" dirty="0">
              <a:solidFill>
                <a:srgbClr val="101010"/>
              </a:solidFill>
              <a:latin typeface="+mj-lt"/>
              <a:ea typeface="Extenda 60 Giga"/>
              <a:cs typeface="Extenda 60 Giga"/>
              <a:sym typeface="Extenda 60 Giga"/>
            </a:endParaRPr>
          </a:p>
          <a:p>
            <a:pPr lvl="0" algn="r">
              <a:lnSpc>
                <a:spcPts val="18491"/>
              </a:lnSpc>
            </a:pPr>
            <a:endParaRPr lang="en-US" sz="4000" b="1" dirty="0">
              <a:solidFill>
                <a:srgbClr val="101010"/>
              </a:solidFill>
              <a:latin typeface="+mj-lt"/>
              <a:ea typeface="Extenda 60 Giga"/>
              <a:cs typeface="Extenda 60 Giga"/>
              <a:sym typeface="Extenda 60 Gig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D31D37-7706-0D3C-DE73-0DCCF866A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8" y="1396897"/>
            <a:ext cx="18283692" cy="88901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F67FD0-D199-958F-79B9-21CF72B0603B}"/>
              </a:ext>
            </a:extLst>
          </p:cNvPr>
          <p:cNvSpPr txBox="1"/>
          <p:nvPr/>
        </p:nvSpPr>
        <p:spPr>
          <a:xfrm>
            <a:off x="3962400" y="397523"/>
            <a:ext cx="11391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Demonstrating the Final Module</a:t>
            </a:r>
          </a:p>
        </p:txBody>
      </p:sp>
      <p:pic>
        <p:nvPicPr>
          <p:cNvPr id="4" name="Audio 3">
            <a:extLst>
              <a:ext uri="{FF2B5EF4-FFF2-40B4-BE49-F238E27FC236}">
                <a16:creationId xmlns:a16="http://schemas.microsoft.com/office/drawing/2014/main" id="{AA18EE45-C7F6-97EC-416F-3A21C68630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625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3AEAF-AF6B-06A0-05F1-60BB09643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0A242359-124F-358A-E3EF-84A1350D8834}"/>
              </a:ext>
            </a:extLst>
          </p:cNvPr>
          <p:cNvSpPr txBox="1"/>
          <p:nvPr/>
        </p:nvSpPr>
        <p:spPr>
          <a:xfrm>
            <a:off x="685800" y="363179"/>
            <a:ext cx="14097000" cy="9032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r">
              <a:lnSpc>
                <a:spcPts val="18491"/>
              </a:lnSpc>
            </a:pPr>
            <a:endParaRPr lang="en-US" sz="4000" b="1" dirty="0"/>
          </a:p>
          <a:p>
            <a:pPr lvl="0" algn="r">
              <a:lnSpc>
                <a:spcPts val="18491"/>
              </a:lnSpc>
            </a:pPr>
            <a:endParaRPr lang="en-US" sz="4000" b="1" dirty="0">
              <a:solidFill>
                <a:srgbClr val="101010"/>
              </a:solidFill>
              <a:latin typeface="+mj-lt"/>
              <a:ea typeface="Extenda 60 Giga"/>
              <a:cs typeface="Extenda 60 Giga"/>
              <a:sym typeface="Extenda 60 Giga"/>
            </a:endParaRPr>
          </a:p>
          <a:p>
            <a:pPr lvl="0" algn="r">
              <a:lnSpc>
                <a:spcPts val="18491"/>
              </a:lnSpc>
            </a:pPr>
            <a:endParaRPr lang="en-US" sz="4000" b="1" dirty="0">
              <a:solidFill>
                <a:srgbClr val="101010"/>
              </a:solidFill>
              <a:latin typeface="+mj-lt"/>
              <a:ea typeface="Extenda 60 Giga"/>
              <a:cs typeface="Extenda 60 Giga"/>
              <a:sym typeface="Extenda 60 Giga"/>
            </a:endParaRPr>
          </a:p>
          <a:p>
            <a:pPr lvl="0" algn="r">
              <a:lnSpc>
                <a:spcPts val="18491"/>
              </a:lnSpc>
            </a:pPr>
            <a:endParaRPr lang="en-US" sz="4000" b="1" dirty="0">
              <a:solidFill>
                <a:srgbClr val="101010"/>
              </a:solidFill>
              <a:latin typeface="+mj-lt"/>
              <a:ea typeface="Extenda 60 Giga"/>
              <a:cs typeface="Extenda 60 Giga"/>
              <a:sym typeface="Extenda 60 Gig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2C6B16-756F-81E4-6F7C-EFA0FBADA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8" y="0"/>
            <a:ext cx="18270901" cy="10296634"/>
          </a:xfrm>
          <a:prstGeom prst="rect">
            <a:avLst/>
          </a:prstGeom>
        </p:spPr>
      </p:pic>
      <p:pic>
        <p:nvPicPr>
          <p:cNvPr id="3" name="Audio 2">
            <a:extLst>
              <a:ext uri="{FF2B5EF4-FFF2-40B4-BE49-F238E27FC236}">
                <a16:creationId xmlns:a16="http://schemas.microsoft.com/office/drawing/2014/main" id="{046F56A1-48BE-F194-AF4D-57D459D369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322800" y="9321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25784"/>
      </p:ext>
    </p:extLst>
  </p:cSld>
  <p:clrMapOvr>
    <a:masterClrMapping/>
  </p:clrMapOvr>
  <p:transition spd="slow" advTm="376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528</Words>
  <Application>Microsoft Macintosh PowerPoint</Application>
  <PresentationFormat>Custom</PresentationFormat>
  <Paragraphs>98</Paragraphs>
  <Slides>11</Slides>
  <Notes>1</Notes>
  <HiddenSlides>0</HiddenSlides>
  <MMClips>11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Poppins Bold</vt:lpstr>
      <vt:lpstr>Arial</vt:lpstr>
      <vt:lpstr>Extenda 60 Giga</vt:lpstr>
      <vt:lpstr>Calibri</vt:lpstr>
      <vt:lpstr>Poppins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Capstone: Onboarding for Autism Support</dc:title>
  <cp:lastModifiedBy>Saleem, Waqas</cp:lastModifiedBy>
  <cp:revision>12</cp:revision>
  <dcterms:created xsi:type="dcterms:W3CDTF">2006-08-16T00:00:00Z</dcterms:created>
  <dcterms:modified xsi:type="dcterms:W3CDTF">2026-07-30T23:44:36Z</dcterms:modified>
  <dc:identifier>DAHQ5dgXAWg</dc:identifier>
</cp:coreProperties>
</file>